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3"/>
  </p:notesMasterIdLst>
  <p:sldIdLst>
    <p:sldId id="256" r:id="rId2"/>
    <p:sldId id="338" r:id="rId3"/>
    <p:sldId id="331" r:id="rId4"/>
    <p:sldId id="332" r:id="rId5"/>
    <p:sldId id="354" r:id="rId6"/>
    <p:sldId id="350" r:id="rId7"/>
    <p:sldId id="330" r:id="rId8"/>
    <p:sldId id="349" r:id="rId9"/>
    <p:sldId id="336" r:id="rId10"/>
    <p:sldId id="337" r:id="rId11"/>
    <p:sldId id="335" r:id="rId12"/>
    <p:sldId id="333" r:id="rId13"/>
    <p:sldId id="355" r:id="rId14"/>
    <p:sldId id="352" r:id="rId15"/>
    <p:sldId id="300" r:id="rId16"/>
    <p:sldId id="348" r:id="rId17"/>
    <p:sldId id="301" r:id="rId18"/>
    <p:sldId id="346" r:id="rId19"/>
    <p:sldId id="339" r:id="rId20"/>
    <p:sldId id="340" r:id="rId21"/>
    <p:sldId id="341" r:id="rId22"/>
    <p:sldId id="342" r:id="rId23"/>
    <p:sldId id="322" r:id="rId24"/>
    <p:sldId id="353" r:id="rId25"/>
    <p:sldId id="326" r:id="rId26"/>
    <p:sldId id="327" r:id="rId27"/>
    <p:sldId id="318" r:id="rId28"/>
    <p:sldId id="347" r:id="rId29"/>
    <p:sldId id="351" r:id="rId30"/>
    <p:sldId id="259" r:id="rId31"/>
    <p:sldId id="345" r:id="rId3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76"/>
    <p:restoredTop sz="82024"/>
  </p:normalViewPr>
  <p:slideViewPr>
    <p:cSldViewPr>
      <p:cViewPr varScale="1">
        <p:scale>
          <a:sx n="106" d="100"/>
          <a:sy n="106" d="100"/>
        </p:scale>
        <p:origin x="267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A54900-4329-8F45-97BD-0532BFD93DB0}" type="datetimeFigureOut">
              <a:rPr lang="en-US" smtClean="0"/>
              <a:t>2/24/26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D4D45-94DD-3145-B909-6D9D8C7BC1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477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16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9144B-3CFE-2E22-4891-7B8A89098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56260-36C2-24CC-F9B8-71E6C24187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0E02D41-7BB3-81EB-A6BC-DE7CC055BF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D913B-4937-8A9E-3F1C-B38CFDE694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889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6153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7093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48A020-3A38-3FA3-CF63-8C49E66082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AFAFBBC-5A4B-C65F-1105-78DF4AEF47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C9018D8-89F4-A699-B71B-80842301FE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0D96F2-F5C2-81C3-D8AB-D067B2C0F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1121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417D0-7CB4-7B86-1A02-6C60832B8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9E757A3-A9AD-00DB-7EB0-A43CEED7535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8124EF26-ED12-BAD7-448E-F258C77C69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0CFDA47C-2173-B4A1-B3AD-66B44EBBF3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19570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4676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44545-1861-69F4-903B-A09AA4CB8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4E6C7173-2320-1C8E-D988-34CBD1DDCD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20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ABD6F896-A19E-2F24-1249-B7BFBBCAE0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E8EC1DB-6B0E-4D8F-3B74-1B2EC93DCCC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79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956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1B814-703D-9ADD-863F-5F54C2999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6AEE7B-790B-2DAB-60E0-BE8A7A4560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2BD89B-BB06-0D05-F1A7-A087FF39E9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182249-4D99-0238-A23D-8EE8832117D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2203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9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9FAF6-51A0-F9AE-BB2F-7503080FA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241CF1B8-CD59-9474-D49F-E1DD700717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2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FA0FAEE4-E7B3-2787-152F-AF218C8B32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ADF6C8B4-913A-574C-4C60-AD74C1DC74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2926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24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8001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98096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27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960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5043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940E1-C51E-83DA-35EF-F9781A82D0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A2AAD9-0E19-1425-691C-0028DAD414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78024-2FBC-892B-E0C0-11F6AC3A13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8875CD-1F52-8A51-895E-6B16018E97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295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479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8BD1B-1458-F830-F615-374012098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820E096-6DE9-D0A9-8886-785940569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31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6738B209-4690-06E5-F097-A1321FB460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DFA45B88-AE13-C58F-E7DF-8F4526D104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225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B894B-50E7-A2C8-E963-93FB966E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9B8CF36-87A5-129C-87CD-8EF1B91E19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FF3B45-30DC-4226-2D0C-CDD6B1FAB7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731FEE-1F27-ED0D-3DED-C62DE27B62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5557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C6394-AF42-0439-5594-15A44362C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071677-ED97-C48D-E014-F55122402D6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E9E69D-29E3-64E1-B5F1-13F6017EBE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CB0E88-480B-28A5-E415-F517DBE7AC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271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917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A2510C-9AE0-E58E-48CE-6EE992AE7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C5F8B9B6-5CB8-3435-5B9B-6D4D71BBDD4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8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47457602-493D-C717-B6F6-ED56957DDE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8576081D-9B56-95C2-B5AE-8137F0695B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9726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26055-FC39-E181-5E72-2C0B1FA7E8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95D1A490-76EE-019F-5DD8-57759DA5F4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9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235FA0F5-34F0-EC7C-6385-F6B7AA2BB8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55B9B99-BE7C-597C-55EB-5AAF6CC53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062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80CC3-E5DA-04FD-A0AC-D41B648751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0EEF91E4-76D1-0F63-E06F-C40C50750B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D152A16-8688-A44F-A61A-685E2DBB75B0}" type="slidenum">
              <a:rPr lang="en-US" sz="1200"/>
              <a:pPr/>
              <a:t>10</a:t>
            </a:fld>
            <a:endParaRPr lang="en-US" sz="1200"/>
          </a:p>
        </p:txBody>
      </p:sp>
      <p:sp>
        <p:nvSpPr>
          <p:cNvPr id="41986" name="Rectangle 2">
            <a:extLst>
              <a:ext uri="{FF2B5EF4-FFF2-40B4-BE49-F238E27FC236}">
                <a16:creationId xmlns:a16="http://schemas.microsoft.com/office/drawing/2014/main" id="{5B597AAB-8357-33EF-D440-EB0742AB8CB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528D5A93-5128-AA06-CA71-9F690060A1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51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4C24A1-B193-1AC4-FCCD-CACA215565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AEC2C1F-04B3-C76D-6BC6-C7F546155B4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9CA63D-ADB3-A9E1-4FF3-0D45884016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C7A98-E87E-C4A3-AABB-F1CBC7DBA94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D4D45-94DD-3145-B909-6D9D8C7BC1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2522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6C180C7-D8F3-9C40-920B-79A9CCD221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454D72D-9061-654E-A394-19214118EF5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71B29B9-C89D-2F4D-8FE6-2DB1456E8B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DB92F7E-AF63-9842-B10A-EDCB845AFA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52819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E0D4B70-3198-DF40-8361-7929AD8451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EE1E612-6EB8-1B4F-AC4F-F42960142D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E401277-AD17-1A4F-97F4-4C2723F24B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1D1974-5A11-784D-963F-D3977CA827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1651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5B4716-B623-0C4A-8348-3AC44153FE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E611BB7-1EA7-8447-96FA-7C5CF1745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F76DDEC-4543-274E-8AA5-99DD5E7E7B2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6ED7FD-E0E5-3546-80CC-280368BB13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1170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0BA6B9-DD46-3749-B600-3775CA6371E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5431D4-7A8A-8E42-8A21-A4A7ADCC3A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3349B15-A780-EA4C-97EF-5FA678B4A4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3CFF33-DE18-2040-AEE8-F55E84543A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2615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F146059-68C9-6940-8133-9063A765B3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89DB68-02B5-5C46-8169-CAC4A46B9B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53A10DB-D166-7B42-857B-943B896D2D0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32170A-94A5-F741-9E77-06CAECCC688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037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F9124B-94AE-DD46-9DBD-AAE7D69D02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8208D4-40A8-C342-A4E5-5A52B62EA5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99C3ABB-EB14-5146-895B-BCDC674229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52F326-2981-F947-8C0E-CA582F08623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2828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88B41BF-67F9-FA4B-8CDB-F2B26BFA20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957C665-E470-6D44-9018-CC619A172A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846AAFA-7688-7142-8A93-FDF540C75E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DF4F55-3437-A948-9FD0-8F9FB3E7C8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7604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D0C862B-FE9A-9C4E-87B6-CEEB319AC2D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E60E3AA-849C-1846-9706-E3322A97A8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DDC42BE-613E-8249-B013-2B62EB714D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861F7F-1CDB-E949-8E52-39D57EAC1D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39923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D229F93A-7075-1843-BC99-B5CE6154D68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9D68FD3-359C-A544-9D09-B838FD5F00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DE7F9588-F001-3C43-8E64-5C28C1B2E3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4DEB51-1045-E945-992D-319BF6B3371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7110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91DC8D-E6F7-AA42-8F21-0B34C813F93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DDD981-ADC3-304A-A259-C88AFBA3B59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EDCFAA-93FD-5D49-A733-F563370DC3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3E431A-D352-F045-B6D0-C40E190DA7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828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50D5D-DC06-9C41-94A5-1AB0B4F9139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5AF9455-E5DC-FF42-B890-0C789E523C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2CDD0D-3000-EC46-984E-681D6DE95B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F445D-5BB6-9446-B9CD-6148C8B94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5693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F70D866-6D20-5242-82F2-C8E9D410C8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95D28B84-F4A6-0E42-84DB-164E91FFF0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116EB6B-2469-7C4D-9FB9-69899638E68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C98B2676-B0AD-0C43-AD6B-16940A353C9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E966A7-8B9E-5345-9437-F8C4B583AFB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C4790D1-39FB-D840-99D8-F26DCF0A718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2">
            <a:extLst>
              <a:ext uri="{FF2B5EF4-FFF2-40B4-BE49-F238E27FC236}">
                <a16:creationId xmlns:a16="http://schemas.microsoft.com/office/drawing/2014/main" id="{404FA89C-2333-FD4C-AD88-C575EF8E424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587352"/>
            <a:ext cx="7924800" cy="2209800"/>
          </a:xfrm>
        </p:spPr>
        <p:txBody>
          <a:bodyPr/>
          <a:lstStyle/>
          <a:p>
            <a:pPr algn="l" eaLnBrk="1" hangingPunct="1"/>
            <a:r>
              <a:rPr lang="en-US" altLang="en-US" sz="4800" dirty="0" err="1"/>
              <a:t>RiskAssess</a:t>
            </a:r>
            <a:r>
              <a:rPr lang="en-US" altLang="en-US" sz="4800" dirty="0"/>
              <a:t>: new features, best practices and tips</a:t>
            </a:r>
            <a:br>
              <a:rPr lang="en-US" altLang="en-US" sz="3500" dirty="0"/>
            </a:br>
            <a:endParaRPr lang="en-US" altLang="en-US" sz="3500" dirty="0"/>
          </a:p>
        </p:txBody>
      </p:sp>
      <p:sp>
        <p:nvSpPr>
          <p:cNvPr id="13314" name="Rectangle 3">
            <a:extLst>
              <a:ext uri="{FF2B5EF4-FFF2-40B4-BE49-F238E27FC236}">
                <a16:creationId xmlns:a16="http://schemas.microsoft.com/office/drawing/2014/main" id="{908A7FA1-C3A3-0042-AE96-4FF97C85CDD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19672" y="4797152"/>
            <a:ext cx="7191375" cy="850900"/>
          </a:xfrm>
        </p:spPr>
        <p:txBody>
          <a:bodyPr/>
          <a:lstStyle/>
          <a:p>
            <a:pPr algn="l" eaLnBrk="1" hangingPunct="1"/>
            <a:r>
              <a:rPr lang="en-US" altLang="en-US" sz="3600" dirty="0"/>
              <a:t>Phillip and Eva Crisp</a:t>
            </a:r>
          </a:p>
        </p:txBody>
      </p:sp>
      <p:pic>
        <p:nvPicPr>
          <p:cNvPr id="13315" name="Picture 2" descr="burning_hair_medium.jpg">
            <a:extLst>
              <a:ext uri="{FF2B5EF4-FFF2-40B4-BE49-F238E27FC236}">
                <a16:creationId xmlns:a16="http://schemas.microsoft.com/office/drawing/2014/main" id="{76B28CB0-7A26-CD44-A517-FB0CBABA7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115888"/>
            <a:ext cx="216058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7205BC-5A39-CBFF-7CBB-659A9BBAA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2FA72C15-DCAB-5A1D-BFF9-2BB478FC93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404664"/>
            <a:ext cx="8352928" cy="3816424"/>
          </a:xfrm>
        </p:spPr>
        <p:txBody>
          <a:bodyPr/>
          <a:lstStyle/>
          <a:p>
            <a:pPr algn="l" eaLnBrk="1" hangingPunct="1"/>
            <a:r>
              <a:rPr lang="en-US" sz="7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  <a:t>  Share Superuser</a:t>
            </a:r>
            <a:b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4000" dirty="0">
                <a:latin typeface="Arial" charset="0"/>
                <a:ea typeface="ＭＳ Ｐゴシック" charset="0"/>
                <a:cs typeface="ＭＳ Ｐゴシック" charset="0"/>
              </a:rPr>
              <a:t>Create a library of risk assessments to share between schools</a:t>
            </a:r>
          </a:p>
        </p:txBody>
      </p:sp>
    </p:spTree>
    <p:extLst>
      <p:ext uri="{BB962C8B-B14F-4D97-AF65-F5344CB8AC3E}">
        <p14:creationId xmlns:p14="http://schemas.microsoft.com/office/powerpoint/2010/main" val="4084983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B3FA5-CDE1-555F-D43F-4AC5611B7D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103CA34-9448-EF8A-EA18-DBD025F11E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525344" y="3501008"/>
            <a:ext cx="16819805" cy="1733411"/>
          </a:xfrm>
          <a:prstGeom prst="rect">
            <a:avLst/>
          </a:prstGeom>
        </p:spPr>
      </p:pic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67525246-2497-17DC-41E9-070CCC3E91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1108590"/>
            <a:ext cx="7772400" cy="1029981"/>
          </a:xfrm>
          <a:prstGeom prst="rect">
            <a:avLst/>
          </a:prstGeom>
        </p:spPr>
      </p:pic>
      <p:sp>
        <p:nvSpPr>
          <p:cNvPr id="9" name="Down Arrow 8">
            <a:extLst>
              <a:ext uri="{FF2B5EF4-FFF2-40B4-BE49-F238E27FC236}">
                <a16:creationId xmlns:a16="http://schemas.microsoft.com/office/drawing/2014/main" id="{A0CF98A0-954A-19EE-95D0-B45241308BAF}"/>
              </a:ext>
            </a:extLst>
          </p:cNvPr>
          <p:cNvSpPr/>
          <p:nvPr/>
        </p:nvSpPr>
        <p:spPr bwMode="auto">
          <a:xfrm rot="1822079">
            <a:off x="6239982" y="1929062"/>
            <a:ext cx="667581" cy="154942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365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19C78-1867-273A-96EC-BB186B0138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59B07A95-0F5B-8EF7-6304-85E5E87C100D}"/>
              </a:ext>
            </a:extLst>
          </p:cNvPr>
          <p:cNvSpPr txBox="1"/>
          <p:nvPr/>
        </p:nvSpPr>
        <p:spPr>
          <a:xfrm>
            <a:off x="611560" y="735087"/>
            <a:ext cx="75562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/>
              <a:t>Borax (and "slime") hazards</a:t>
            </a:r>
            <a:r>
              <a:rPr lang="en-AU" b="1" i="0" dirty="0">
                <a:solidFill>
                  <a:srgbClr val="303030"/>
                </a:solidFill>
                <a:effectLst/>
                <a:latin typeface="Arial" panose="020B0604020202020204" pitchFamily="34" charset="0"/>
              </a:rPr>
              <a:t> information upgraded</a:t>
            </a:r>
          </a:p>
        </p:txBody>
      </p:sp>
      <p:pic>
        <p:nvPicPr>
          <p:cNvPr id="8" name="Picture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E98D44A-F2B9-DA75-73D5-A7A6DEEDC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188" y="1484784"/>
            <a:ext cx="8561624" cy="381642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1DAB316-614F-E351-E828-9719FA77B503}"/>
              </a:ext>
            </a:extLst>
          </p:cNvPr>
          <p:cNvSpPr txBox="1"/>
          <p:nvPr/>
        </p:nvSpPr>
        <p:spPr>
          <a:xfrm>
            <a:off x="291188" y="5733256"/>
            <a:ext cx="8136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B050"/>
                </a:solidFill>
              </a:rPr>
              <a:t>A</a:t>
            </a:r>
            <a:r>
              <a:rPr lang="en-AU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nd </a:t>
            </a:r>
            <a:r>
              <a:rPr lang="en-AU" b="1" dirty="0">
                <a:solidFill>
                  <a:srgbClr val="00B050"/>
                </a:solidFill>
              </a:rPr>
              <a:t>~</a:t>
            </a:r>
            <a:r>
              <a:rPr lang="en-AU" b="1" i="0" dirty="0">
                <a:solidFill>
                  <a:srgbClr val="00B050"/>
                </a:solidFill>
                <a:effectLst/>
                <a:latin typeface="Arial" panose="020B0604020202020204" pitchFamily="34" charset="0"/>
              </a:rPr>
              <a:t>150 other chemical additions and updates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6269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AD4B7D7-D54C-F50E-F9BE-596CE0FB55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88840"/>
            <a:ext cx="7772400" cy="3154969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2D6BA32A-B472-32D9-1FC8-07AB8B5805AB}"/>
              </a:ext>
            </a:extLst>
          </p:cNvPr>
          <p:cNvSpPr/>
          <p:nvPr/>
        </p:nvSpPr>
        <p:spPr bwMode="auto">
          <a:xfrm rot="18613057">
            <a:off x="4977795" y="1119415"/>
            <a:ext cx="576064" cy="208455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7383D1-3A75-D45C-E987-0C1C582AF25F}"/>
              </a:ext>
            </a:extLst>
          </p:cNvPr>
          <p:cNvSpPr txBox="1"/>
          <p:nvPr/>
        </p:nvSpPr>
        <p:spPr>
          <a:xfrm>
            <a:off x="2378063" y="677888"/>
            <a:ext cx="38118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b="1" dirty="0"/>
              <a:t>Chemical waste labels</a:t>
            </a:r>
            <a:endParaRPr lang="en-AU" b="1" i="0" dirty="0">
              <a:solidFill>
                <a:srgbClr val="30303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1943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F459E947-5362-9E96-02FF-3C8D2CD9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865" y="1071653"/>
            <a:ext cx="8772270" cy="41044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86BB846-62F1-0245-B342-3EA34B596EBF}"/>
              </a:ext>
            </a:extLst>
          </p:cNvPr>
          <p:cNvSpPr/>
          <p:nvPr/>
        </p:nvSpPr>
        <p:spPr bwMode="auto">
          <a:xfrm>
            <a:off x="185864" y="4221088"/>
            <a:ext cx="4170111" cy="288032"/>
          </a:xfrm>
          <a:prstGeom prst="rect">
            <a:avLst/>
          </a:prstGeom>
          <a:noFill/>
          <a:ln w="571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07331E12-1583-42DE-8316-3972EB226255}"/>
              </a:ext>
            </a:extLst>
          </p:cNvPr>
          <p:cNvSpPr/>
          <p:nvPr/>
        </p:nvSpPr>
        <p:spPr bwMode="auto">
          <a:xfrm rot="9410825">
            <a:off x="1699509" y="4459389"/>
            <a:ext cx="643624" cy="1270506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378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D176243E-52D1-C5CB-22D0-99C23C3F72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42" y="59919"/>
            <a:ext cx="7772400" cy="675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543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88D58-E46B-9763-E649-BED60EF00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question&#10;&#10;AI-generated content may be incorrect.">
            <a:extLst>
              <a:ext uri="{FF2B5EF4-FFF2-40B4-BE49-F238E27FC236}">
                <a16:creationId xmlns:a16="http://schemas.microsoft.com/office/drawing/2014/main" id="{A127AD12-D9DA-FC22-A8D2-03DD6F03B8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3572550"/>
            <a:ext cx="7772400" cy="2688198"/>
          </a:xfrm>
          <a:prstGeom prst="rect">
            <a:avLst/>
          </a:prstGeom>
        </p:spPr>
      </p:pic>
      <p:pic>
        <p:nvPicPr>
          <p:cNvPr id="8" name="Picture 7" descr="A person using a blowtorch to make a brick&#10;&#10;AI-generated content may be incorrect.">
            <a:extLst>
              <a:ext uri="{FF2B5EF4-FFF2-40B4-BE49-F238E27FC236}">
                <a16:creationId xmlns:a16="http://schemas.microsoft.com/office/drawing/2014/main" id="{703118C8-A999-E526-8AB3-0CD4103A6B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299622"/>
            <a:ext cx="3060604" cy="2564904"/>
          </a:xfrm>
          <a:prstGeom prst="rect">
            <a:avLst/>
          </a:prstGeom>
        </p:spPr>
      </p:pic>
      <p:pic>
        <p:nvPicPr>
          <p:cNvPr id="10" name="Picture 9" descr="A cartoon of a person in a lab coat&#10;&#10;AI-generated content may be incorrect.">
            <a:extLst>
              <a:ext uri="{FF2B5EF4-FFF2-40B4-BE49-F238E27FC236}">
                <a16:creationId xmlns:a16="http://schemas.microsoft.com/office/drawing/2014/main" id="{382E5DEE-4A16-F5D7-A3AC-B7B4AB1627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213337"/>
            <a:ext cx="2929922" cy="3218522"/>
          </a:xfrm>
          <a:prstGeom prst="rect">
            <a:avLst/>
          </a:prstGeom>
        </p:spPr>
      </p:pic>
      <p:pic>
        <p:nvPicPr>
          <p:cNvPr id="12" name="Picture 11" descr="Screens screenshot of a computer screen&#10;&#10;AI-generated content may be incorrect.">
            <a:extLst>
              <a:ext uri="{FF2B5EF4-FFF2-40B4-BE49-F238E27FC236}">
                <a16:creationId xmlns:a16="http://schemas.microsoft.com/office/drawing/2014/main" id="{023CADE2-D5C7-B792-71DD-CC5A3363C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603" y="3336807"/>
            <a:ext cx="3614325" cy="28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0350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3FA45A-D5DF-704B-B89A-CE9A5B1B5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93" y="0"/>
            <a:ext cx="7907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2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C731D5-CFE3-5C93-FBB9-DEC36F6CD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561C316B-0ECB-0BD0-9966-DE0CF63EBC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Best practices</a:t>
            </a:r>
          </a:p>
        </p:txBody>
      </p:sp>
    </p:spTree>
    <p:extLst>
      <p:ext uri="{BB962C8B-B14F-4D97-AF65-F5344CB8AC3E}">
        <p14:creationId xmlns:p14="http://schemas.microsoft.com/office/powerpoint/2010/main" val="479325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53BB8F-C122-488C-171D-29A06070A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9DA5CA9D-1E47-7967-357D-8C809B6496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362824"/>
            <a:ext cx="7772400" cy="613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2827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CA6AA0-C45A-8B6E-3C81-3719C92AC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E0715984-0E6D-222C-5AB4-899DC6A146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704" y="1844824"/>
            <a:ext cx="5688632" cy="2808312"/>
          </a:xfrm>
        </p:spPr>
        <p:txBody>
          <a:bodyPr/>
          <a:lstStyle/>
          <a:p>
            <a:pPr algn="l"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New features </a:t>
            </a:r>
          </a:p>
        </p:txBody>
      </p:sp>
    </p:spTree>
    <p:extLst>
      <p:ext uri="{BB962C8B-B14F-4D97-AF65-F5344CB8AC3E}">
        <p14:creationId xmlns:p14="http://schemas.microsoft.com/office/powerpoint/2010/main" val="13718646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94A0AA-5D19-0146-FD5F-5DDEEAD33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A080BAF-2365-5FA1-FBCF-6ED9D81776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5536" y="1268760"/>
            <a:ext cx="8352928" cy="5328592"/>
          </a:xfrm>
        </p:spPr>
        <p:txBody>
          <a:bodyPr/>
          <a:lstStyle/>
          <a:p>
            <a:pPr eaLnBrk="1" hangingPunct="1"/>
            <a:r>
              <a:rPr lang="en-US" sz="7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Multiple classes on</a:t>
            </a:r>
            <a:br>
              <a:rPr lang="en-US" sz="7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4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7000" dirty="0">
                <a:solidFill>
                  <a:schemeClr val="bg1"/>
                </a:solidFill>
                <a:highlight>
                  <a:srgbClr val="FF0000"/>
                </a:highlight>
                <a:latin typeface="Arial" charset="0"/>
                <a:ea typeface="ＭＳ Ｐゴシック" charset="0"/>
                <a:cs typeface="ＭＳ Ｐゴシック" charset="0"/>
              </a:rPr>
              <a:t>  ONE SINGLE  </a:t>
            </a:r>
            <a:r>
              <a:rPr lang="en-US" sz="100" dirty="0">
                <a:solidFill>
                  <a:schemeClr val="bg1"/>
                </a:solidFill>
                <a:highlight>
                  <a:srgbClr val="FF0000"/>
                </a:highlight>
                <a:latin typeface="Arial" charset="0"/>
                <a:ea typeface="ＭＳ Ｐゴシック" charset="0"/>
                <a:cs typeface="ＭＳ Ｐゴシック" charset="0"/>
              </a:rPr>
              <a:t>.</a:t>
            </a:r>
            <a:r>
              <a:rPr lang="en-US" sz="7000" dirty="0">
                <a:solidFill>
                  <a:schemeClr val="bg1"/>
                </a:solidFill>
                <a:highlight>
                  <a:srgbClr val="FF0000"/>
                </a:highlight>
                <a:latin typeface="Arial" charset="0"/>
                <a:ea typeface="ＭＳ Ｐゴシック" charset="0"/>
                <a:cs typeface="ＭＳ Ｐゴシック" charset="0"/>
              </a:rPr>
              <a:t>  </a:t>
            </a:r>
            <a:br>
              <a:rPr lang="en-US" sz="7000" dirty="0">
                <a:solidFill>
                  <a:schemeClr val="bg1"/>
                </a:solidFill>
                <a:highlight>
                  <a:srgbClr val="FF0000"/>
                </a:highlight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4000" dirty="0">
                <a:solidFill>
                  <a:schemeClr val="accent2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70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Risk Assessment</a:t>
            </a:r>
            <a:b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</a:br>
            <a:b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sz="40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203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C5F22F-45B2-53DC-9F70-4B695DE87C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screenshot of a document&#10;&#10;AI-generated content may be incorrect.">
            <a:extLst>
              <a:ext uri="{FF2B5EF4-FFF2-40B4-BE49-F238E27FC236}">
                <a16:creationId xmlns:a16="http://schemas.microsoft.com/office/drawing/2014/main" id="{E4D9A251-B5E7-C10F-B859-AD748678E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892" y="165406"/>
            <a:ext cx="7772400" cy="6527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1319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6B583C-30D4-6000-7632-BCAA6D2F9E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paper with red and black text&#10;&#10;AI-generated content may be incorrect.">
            <a:extLst>
              <a:ext uri="{FF2B5EF4-FFF2-40B4-BE49-F238E27FC236}">
                <a16:creationId xmlns:a16="http://schemas.microsoft.com/office/drawing/2014/main" id="{0E4A2CDF-3374-5CAD-C40F-B8D950B2E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88640"/>
            <a:ext cx="4579114" cy="33123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D38450-5DED-2B13-DA08-E18277CE81F8}"/>
              </a:ext>
            </a:extLst>
          </p:cNvPr>
          <p:cNvSpPr txBox="1"/>
          <p:nvPr/>
        </p:nvSpPr>
        <p:spPr>
          <a:xfrm>
            <a:off x="214252" y="3776189"/>
            <a:ext cx="8748464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dirty="0"/>
              <a:t>In </a:t>
            </a:r>
            <a:r>
              <a:rPr lang="en-AU" dirty="0" err="1"/>
              <a:t>RiskAssess</a:t>
            </a:r>
            <a:r>
              <a:rPr lang="en-AU" dirty="0"/>
              <a:t>, we have chosen to:</a:t>
            </a:r>
          </a:p>
          <a:p>
            <a:endParaRPr lang="en-AU" sz="1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include the Signal word, since it provides a rapid summary of the hazard level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use pictograms, rather than hazard statements, since they are more readily understood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add hazard statements when there is sufficient room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dirty="0"/>
              <a:t>focus on communicating the most essential information.</a:t>
            </a:r>
          </a:p>
          <a:p>
            <a:endParaRPr lang="en-US" dirty="0"/>
          </a:p>
        </p:txBody>
      </p:sp>
      <p:pic>
        <p:nvPicPr>
          <p:cNvPr id="1026" name="Picture 2" descr="Label Example">
            <a:extLst>
              <a:ext uri="{FF2B5EF4-FFF2-40B4-BE49-F238E27FC236}">
                <a16:creationId xmlns:a16="http://schemas.microsoft.com/office/drawing/2014/main" id="{43CCF065-CE03-50F7-6760-65D2F8027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60648"/>
            <a:ext cx="2033167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431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952E719-02F0-7773-50AF-A74885BE1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0480" y="4070624"/>
            <a:ext cx="7772400" cy="1813825"/>
          </a:xfrm>
          <a:prstGeom prst="rect">
            <a:avLst/>
          </a:prstGeom>
        </p:spPr>
      </p:pic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5301FC29-43CF-DA7F-9BF7-67DA1F40A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116632"/>
            <a:ext cx="6120680" cy="2897979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1680CA0D-6382-F697-0113-BCCADA45515A}"/>
              </a:ext>
            </a:extLst>
          </p:cNvPr>
          <p:cNvSpPr/>
          <p:nvPr/>
        </p:nvSpPr>
        <p:spPr bwMode="auto">
          <a:xfrm rot="19550495">
            <a:off x="5215233" y="728593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870E318-FA65-DADC-1736-131CE2D90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3291796"/>
            <a:ext cx="3602541" cy="3096344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99542316-29E2-1BFB-D41D-FD932E583E02}"/>
              </a:ext>
            </a:extLst>
          </p:cNvPr>
          <p:cNvSpPr/>
          <p:nvPr/>
        </p:nvSpPr>
        <p:spPr bwMode="auto">
          <a:xfrm rot="5400000">
            <a:off x="3654926" y="3697654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9D881C49-AE5D-35E9-4B3C-0AC5E9265404}"/>
              </a:ext>
            </a:extLst>
          </p:cNvPr>
          <p:cNvSpPr/>
          <p:nvPr/>
        </p:nvSpPr>
        <p:spPr bwMode="auto">
          <a:xfrm rot="8478028">
            <a:off x="5042167" y="5758668"/>
            <a:ext cx="309382" cy="590801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812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Future Plans</a:t>
            </a:r>
          </a:p>
        </p:txBody>
      </p:sp>
    </p:spTree>
    <p:extLst>
      <p:ext uri="{BB962C8B-B14F-4D97-AF65-F5344CB8AC3E}">
        <p14:creationId xmlns:p14="http://schemas.microsoft.com/office/powerpoint/2010/main" val="110553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1DCA3-1FE4-560C-EF65-3A90C7EA9C8A}"/>
              </a:ext>
            </a:extLst>
          </p:cNvPr>
          <p:cNvSpPr txBox="1"/>
          <p:nvPr/>
        </p:nvSpPr>
        <p:spPr>
          <a:xfrm>
            <a:off x="150540" y="4221088"/>
            <a:ext cx="88859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Links to RA safety info &amp; SDS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 from CSV Excel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print out register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Reports/</a:t>
            </a:r>
            <a:r>
              <a:rPr lang="en-US" dirty="0" err="1"/>
              <a:t>colours</a:t>
            </a:r>
            <a:r>
              <a:rPr lang="en-US" dirty="0"/>
              <a:t> for SDS that need updating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Building (list), room (list), location (text)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B4B294C-F794-33A6-77CB-A3C9275B7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47664" y="315417"/>
            <a:ext cx="6480720" cy="515938"/>
          </a:xfrm>
        </p:spPr>
        <p:txBody>
          <a:bodyPr/>
          <a:lstStyle/>
          <a:p>
            <a:pPr algn="l" eaLnBrk="1" hangingPunct="1"/>
            <a:r>
              <a:rPr lang="en-US" altLang="en-US" sz="3600" dirty="0">
                <a:solidFill>
                  <a:schemeClr val="tx1"/>
                </a:solidFill>
              </a:rPr>
              <a:t>Chemical Inventory/Register</a:t>
            </a:r>
            <a:endParaRPr lang="en-US" altLang="en-US" sz="48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9FC870-5AAF-6210-143F-3DD27D0ECC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047609"/>
            <a:ext cx="7772400" cy="3202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8322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1DCA3-1FE4-560C-EF65-3A90C7EA9C8A}"/>
              </a:ext>
            </a:extLst>
          </p:cNvPr>
          <p:cNvSpPr txBox="1"/>
          <p:nvPr/>
        </p:nvSpPr>
        <p:spPr>
          <a:xfrm>
            <a:off x="1259632" y="4221088"/>
            <a:ext cx="58528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Building (list), room (list), location (text)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Import from CSV Excel file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Easy print out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1EF560E-3744-E387-BFC1-3BDD54DF66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0862" y="598736"/>
            <a:ext cx="6120680" cy="51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l" eaLnBrk="1" hangingPunct="1"/>
            <a:r>
              <a:rPr lang="en-US" altLang="en-US" sz="3600" kern="0" dirty="0">
                <a:solidFill>
                  <a:schemeClr val="tx1"/>
                </a:solidFill>
              </a:rPr>
              <a:t>Equipment Inventory DRAFT</a:t>
            </a:r>
            <a:endParaRPr lang="en-US" altLang="en-US" sz="4800" kern="0" dirty="0">
              <a:solidFill>
                <a:schemeClr val="tx1"/>
              </a:solidFill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D452483C-D795-B646-EA0A-B0A48889C4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916832"/>
            <a:ext cx="9051413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053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Tips &amp; Tricks</a:t>
            </a:r>
          </a:p>
        </p:txBody>
      </p:sp>
    </p:spTree>
    <p:extLst>
      <p:ext uri="{BB962C8B-B14F-4D97-AF65-F5344CB8AC3E}">
        <p14:creationId xmlns:p14="http://schemas.microsoft.com/office/powerpoint/2010/main" val="39842303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B784B3-1B1B-83FF-719C-7C28AEA02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24A6B1-5C95-E80F-DFB1-ED73072F1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88640"/>
            <a:ext cx="7772400" cy="178101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09341D-1B84-83B8-DB52-7133642F7B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5816" y="2835536"/>
            <a:ext cx="5629176" cy="383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157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9B277-DFE9-B221-5446-8C7D87DB9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AI-generated content may be incorrect.">
            <a:extLst>
              <a:ext uri="{FF2B5EF4-FFF2-40B4-BE49-F238E27FC236}">
                <a16:creationId xmlns:a16="http://schemas.microsoft.com/office/drawing/2014/main" id="{A2C63AF6-1995-D7CF-4FBD-0E5E097A43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4365104"/>
            <a:ext cx="7772400" cy="2380143"/>
          </a:xfrm>
          <a:prstGeom prst="rect">
            <a:avLst/>
          </a:prstGeom>
        </p:spPr>
      </p:pic>
      <p:pic>
        <p:nvPicPr>
          <p:cNvPr id="5" name="Picture 4" descr="A search box with a number of text&#10;&#10;AI-generated content may be incorrect.">
            <a:extLst>
              <a:ext uri="{FF2B5EF4-FFF2-40B4-BE49-F238E27FC236}">
                <a16:creationId xmlns:a16="http://schemas.microsoft.com/office/drawing/2014/main" id="{75D15E39-CE57-419C-A590-CFB3EFBC58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251746"/>
            <a:ext cx="4208388" cy="3637361"/>
          </a:xfrm>
          <a:prstGeom prst="rect">
            <a:avLst/>
          </a:prstGeom>
        </p:spPr>
      </p:pic>
      <p:sp>
        <p:nvSpPr>
          <p:cNvPr id="6" name="Down Arrow 5">
            <a:extLst>
              <a:ext uri="{FF2B5EF4-FFF2-40B4-BE49-F238E27FC236}">
                <a16:creationId xmlns:a16="http://schemas.microsoft.com/office/drawing/2014/main" id="{4C8EBE66-3070-AC1A-6FA9-6BF511B15464}"/>
              </a:ext>
            </a:extLst>
          </p:cNvPr>
          <p:cNvSpPr/>
          <p:nvPr/>
        </p:nvSpPr>
        <p:spPr bwMode="auto">
          <a:xfrm rot="19749473" flipV="1">
            <a:off x="2505581" y="3213915"/>
            <a:ext cx="387676" cy="1222706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844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8460AB-ABB5-0AC5-3D9D-131087B204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B2F4B2FF-DD3C-7DA7-1149-8608FA16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32" y="888369"/>
            <a:ext cx="7772400" cy="2036575"/>
          </a:xfrm>
          <a:prstGeom prst="rect">
            <a:avLst/>
          </a:prstGeom>
        </p:spPr>
      </p:pic>
      <p:sp>
        <p:nvSpPr>
          <p:cNvPr id="4" name="Down Arrow 3">
            <a:extLst>
              <a:ext uri="{FF2B5EF4-FFF2-40B4-BE49-F238E27FC236}">
                <a16:creationId xmlns:a16="http://schemas.microsoft.com/office/drawing/2014/main" id="{21B88E02-2647-F268-7513-19CA10DF2F3A}"/>
              </a:ext>
            </a:extLst>
          </p:cNvPr>
          <p:cNvSpPr/>
          <p:nvPr/>
        </p:nvSpPr>
        <p:spPr bwMode="auto">
          <a:xfrm rot="1938046">
            <a:off x="7720072" y="210061"/>
            <a:ext cx="576064" cy="78174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234398C9-121E-EB7E-CA98-F33CAF194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648" y="3429000"/>
            <a:ext cx="5972200" cy="2824164"/>
          </a:xfrm>
          <a:prstGeom prst="rect">
            <a:avLst/>
          </a:prstGeom>
        </p:spPr>
      </p:pic>
      <p:sp>
        <p:nvSpPr>
          <p:cNvPr id="11" name="Down Arrow 10">
            <a:extLst>
              <a:ext uri="{FF2B5EF4-FFF2-40B4-BE49-F238E27FC236}">
                <a16:creationId xmlns:a16="http://schemas.microsoft.com/office/drawing/2014/main" id="{6B93592F-7D80-8E96-744C-098A31F14151}"/>
              </a:ext>
            </a:extLst>
          </p:cNvPr>
          <p:cNvSpPr/>
          <p:nvPr/>
        </p:nvSpPr>
        <p:spPr bwMode="auto">
          <a:xfrm rot="5400000">
            <a:off x="7478687" y="4046241"/>
            <a:ext cx="576064" cy="78174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5500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C725820E-9CE5-D340-9249-919E1A548A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3568" y="116632"/>
            <a:ext cx="7272808" cy="533400"/>
          </a:xfrm>
        </p:spPr>
        <p:txBody>
          <a:bodyPr/>
          <a:lstStyle/>
          <a:p>
            <a:pPr eaLnBrk="1" hangingPunct="1"/>
            <a:r>
              <a:rPr lang="en-US" altLang="en-US" sz="3200" dirty="0"/>
              <a:t>Menu</a:t>
            </a:r>
            <a:endParaRPr lang="en-US" altLang="en-US" dirty="0"/>
          </a:p>
        </p:txBody>
      </p:sp>
      <p:sp>
        <p:nvSpPr>
          <p:cNvPr id="14338" name="Rectangle 3">
            <a:extLst>
              <a:ext uri="{FF2B5EF4-FFF2-40B4-BE49-F238E27FC236}">
                <a16:creationId xmlns:a16="http://schemas.microsoft.com/office/drawing/2014/main" id="{62D7E5B7-1B78-1048-8B9C-94CA04DE4D9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23528" y="683865"/>
            <a:ext cx="4392488" cy="6128661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Shortcuts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icons, </a:t>
            </a:r>
            <a:r>
              <a:rPr lang="en-AU" altLang="en-US" sz="2000" dirty="0" err="1">
                <a:highlight>
                  <a:srgbClr val="FFFF00"/>
                </a:highlight>
              </a:rPr>
              <a:t>hcl</a:t>
            </a:r>
            <a:r>
              <a:rPr lang="en-AU" altLang="en-US" sz="2000" dirty="0">
                <a:highlight>
                  <a:srgbClr val="FFFF00"/>
                </a:highlight>
              </a:rPr>
              <a:t>, part name,</a:t>
            </a:r>
            <a:r>
              <a:rPr lang="en-AU" sz="2000" dirty="0">
                <a:highlight>
                  <a:srgbClr val="FFFF00"/>
                </a:highlight>
              </a:rPr>
              <a:t> CAS</a:t>
            </a:r>
            <a:r>
              <a:rPr lang="en-AU" sz="2000" dirty="0"/>
              <a:t>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click banner, links, hot links, delete,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altLang="en-US" sz="2000" dirty="0"/>
              <a:t>Best RAs</a:t>
            </a:r>
          </a:p>
          <a:p>
            <a:pPr eaLnBrk="1" hangingPunct="1">
              <a:lnSpc>
                <a:spcPct val="90000"/>
              </a:lnSpc>
              <a:buNone/>
            </a:pPr>
            <a:endParaRPr lang="en-AU" sz="2000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Scheduling &amp; Searching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Excel/csv, date ranges,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search, </a:t>
            </a:r>
            <a:r>
              <a:rPr lang="en-AU" sz="2000" dirty="0">
                <a:highlight>
                  <a:srgbClr val="FFFF00"/>
                </a:highlight>
              </a:rPr>
              <a:t># &amp; sort</a:t>
            </a:r>
            <a:r>
              <a:rPr lang="en-AU" sz="2000" dirty="0"/>
              <a:t>, </a:t>
            </a:r>
            <a:r>
              <a:rPr lang="en-AU" sz="2000" dirty="0">
                <a:highlight>
                  <a:srgbClr val="FFFF00"/>
                </a:highlight>
              </a:rPr>
              <a:t>prep notes</a:t>
            </a:r>
            <a:r>
              <a:rPr lang="en-AU" sz="2000" dirty="0"/>
              <a:t>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double booking, lodged date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Tools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contact, customise year groups,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stocktaking &amp; usage, invoice,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backup system, blocked out days</a:t>
            </a:r>
          </a:p>
          <a:p>
            <a:pPr eaLnBrk="1" hangingPunct="1">
              <a:lnSpc>
                <a:spcPct val="90000"/>
              </a:lnSpc>
              <a:buNone/>
            </a:pPr>
            <a:endParaRPr lang="en-AU" sz="200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Student </a:t>
            </a:r>
            <a:r>
              <a:rPr lang="en-AU" sz="2000" b="1" kern="0" dirty="0" err="1"/>
              <a:t>RiskAssess</a:t>
            </a:r>
            <a:endParaRPr lang="en-AU" sz="2000" b="1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view student PINs, last year search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>
                <a:highlight>
                  <a:srgbClr val="FFFF00"/>
                </a:highlight>
              </a:rPr>
              <a:t>multiple </a:t>
            </a:r>
            <a:r>
              <a:rPr lang="en-AU" sz="2000" kern="0" dirty="0" err="1">
                <a:highlight>
                  <a:srgbClr val="FFFF00"/>
                </a:highlight>
              </a:rPr>
              <a:t>prac</a:t>
            </a:r>
            <a:r>
              <a:rPr lang="en-AU" sz="2000" kern="0" dirty="0">
                <a:highlight>
                  <a:srgbClr val="FFFF00"/>
                </a:highlight>
              </a:rPr>
              <a:t> management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9686B5A-FCAF-DB49-BD3D-624CA2B93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8024" y="684716"/>
            <a:ext cx="4191000" cy="6128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Labels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standard, custom &amp; waste labels,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multiple chemicals on sheet,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mixtures, non-chemicals,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dirty="0"/>
              <a:t>free text, biohazard symbol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kern="0" dirty="0"/>
              <a:t>Operations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US" altLang="en-US" sz="2000" kern="0" dirty="0"/>
              <a:t>author’s update vs modifiable copy,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reschedule, archive risk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/>
              <a:t>assessments, </a:t>
            </a:r>
            <a:r>
              <a:rPr lang="en-AU" sz="2000" kern="0" dirty="0">
                <a:highlight>
                  <a:srgbClr val="FFFF00"/>
                </a:highlight>
              </a:rPr>
              <a:t>annual review</a:t>
            </a:r>
            <a:r>
              <a:rPr lang="en-AU" sz="2000" kern="0" dirty="0"/>
              <a:t>, 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>
                <a:highlight>
                  <a:srgbClr val="FFFF00"/>
                </a:highlight>
              </a:rPr>
              <a:t>tech-only RAs</a:t>
            </a:r>
            <a:r>
              <a:rPr lang="en-AU" sz="2000" kern="0" dirty="0"/>
              <a:t>, review notes,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kern="0" dirty="0"/>
              <a:t>high/extreme: 3 signatures, list,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kern="0" dirty="0">
                <a:highlight>
                  <a:srgbClr val="FFFF00"/>
                </a:highlight>
              </a:rPr>
              <a:t>disposal info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AU" sz="2000" b="1" dirty="0"/>
              <a:t>Resources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learning resources, </a:t>
            </a:r>
            <a:r>
              <a:rPr lang="en-AU" sz="2000" dirty="0" err="1"/>
              <a:t>faq</a:t>
            </a:r>
            <a:r>
              <a:rPr lang="en-AU" sz="2000" dirty="0"/>
              <a:t>, eBook, </a:t>
            </a:r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videos, libraries: </a:t>
            </a:r>
            <a:r>
              <a:rPr lang="en-AU" sz="2000" dirty="0" err="1"/>
              <a:t>Stile+EP+Edrolo</a:t>
            </a:r>
            <a:endParaRPr lang="en-AU" sz="2000" dirty="0"/>
          </a:p>
          <a:p>
            <a:pPr eaLnBrk="1" hangingPunct="1">
              <a:lnSpc>
                <a:spcPct val="90000"/>
              </a:lnSpc>
              <a:buNone/>
            </a:pPr>
            <a:r>
              <a:rPr lang="en-AU" sz="2000" dirty="0"/>
              <a:t>+Jacaranda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AU" sz="20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7779A7-7D28-0546-8E74-6FFD564429E6}"/>
              </a:ext>
            </a:extLst>
          </p:cNvPr>
          <p:cNvSpPr txBox="1"/>
          <p:nvPr/>
        </p:nvSpPr>
        <p:spPr>
          <a:xfrm>
            <a:off x="-570016" y="2161309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EAC3B5-D610-C09A-EC35-00D1E89687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5847917D-A8AE-881E-1159-AF7E67986E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55073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9A84A-9E8E-6546-C9F1-583400F34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object with black text&#10;&#10;Description automatically generated">
            <a:extLst>
              <a:ext uri="{FF2B5EF4-FFF2-40B4-BE49-F238E27FC236}">
                <a16:creationId xmlns:a16="http://schemas.microsoft.com/office/drawing/2014/main" id="{043C76AB-DD24-81CC-1490-2BD7DA83B8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857" y="5152910"/>
            <a:ext cx="8429399" cy="1080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30BAE4-CC96-46C5-0B21-DB6094ECEAEC}"/>
              </a:ext>
            </a:extLst>
          </p:cNvPr>
          <p:cNvSpPr txBox="1"/>
          <p:nvPr/>
        </p:nvSpPr>
        <p:spPr>
          <a:xfrm>
            <a:off x="299502" y="2992854"/>
            <a:ext cx="3866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b="1" dirty="0">
                <a:highlight>
                  <a:srgbClr val="FFFF00"/>
                </a:highlight>
              </a:rPr>
              <a:t>Block out up to 10 dates!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A847A9E-F156-E49A-D83A-EA66BBC132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67497"/>
            <a:ext cx="7772400" cy="2667112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CE175DB5-B9A7-494F-5247-8CCA33186D83}"/>
              </a:ext>
            </a:extLst>
          </p:cNvPr>
          <p:cNvSpPr/>
          <p:nvPr/>
        </p:nvSpPr>
        <p:spPr bwMode="auto">
          <a:xfrm rot="19109042">
            <a:off x="5436097" y="1935599"/>
            <a:ext cx="576064" cy="29868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82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FAE3D-D164-4596-3E03-7D1DFFA0F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9605"/>
            <a:ext cx="7772400" cy="915888"/>
          </a:xfrm>
        </p:spPr>
        <p:txBody>
          <a:bodyPr/>
          <a:lstStyle/>
          <a:p>
            <a:r>
              <a:rPr lang="en-US" sz="3600" dirty="0"/>
              <a:t>Catching forgotten signatures!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DA87FB-C971-F843-B951-91C59E6A5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4221088"/>
            <a:ext cx="2707935" cy="23225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8830B5-B8F3-B001-7043-0794D24DB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06425"/>
            <a:ext cx="7772400" cy="232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326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medical information&#10;&#10;AI-generated content may be incorrect.">
            <a:extLst>
              <a:ext uri="{FF2B5EF4-FFF2-40B4-BE49-F238E27FC236}">
                <a16:creationId xmlns:a16="http://schemas.microsoft.com/office/drawing/2014/main" id="{98B1DAC9-F30E-A45F-7CE0-ACBECC532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29412"/>
            <a:ext cx="7772400" cy="3242118"/>
          </a:xfrm>
          <a:prstGeom prst="rect">
            <a:avLst/>
          </a:prstGeom>
        </p:spPr>
      </p:pic>
      <p:pic>
        <p:nvPicPr>
          <p:cNvPr id="7" name="Picture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D7DD532-FC5F-8B67-870D-DC93F6729F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365104"/>
            <a:ext cx="7344816" cy="2029271"/>
          </a:xfrm>
          <a:prstGeom prst="rect">
            <a:avLst/>
          </a:prstGeom>
        </p:spPr>
      </p:pic>
      <p:sp>
        <p:nvSpPr>
          <p:cNvPr id="8" name="Down Arrow 7">
            <a:extLst>
              <a:ext uri="{FF2B5EF4-FFF2-40B4-BE49-F238E27FC236}">
                <a16:creationId xmlns:a16="http://schemas.microsoft.com/office/drawing/2014/main" id="{1A164154-1128-618C-80C0-537C034081CD}"/>
              </a:ext>
            </a:extLst>
          </p:cNvPr>
          <p:cNvSpPr/>
          <p:nvPr/>
        </p:nvSpPr>
        <p:spPr bwMode="auto">
          <a:xfrm rot="5400000">
            <a:off x="7776356" y="1279328"/>
            <a:ext cx="360040" cy="576064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8ABA7BFF-D6FC-EA02-19F7-617E30082CFC}"/>
              </a:ext>
            </a:extLst>
          </p:cNvPr>
          <p:cNvSpPr/>
          <p:nvPr/>
        </p:nvSpPr>
        <p:spPr bwMode="auto">
          <a:xfrm rot="1938046">
            <a:off x="2658927" y="4465031"/>
            <a:ext cx="297753" cy="47230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685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A984541-67CB-D2EB-2D8D-39F17AE1C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508000"/>
            <a:ext cx="6769100" cy="5842000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5752AFA5-CD7F-0E08-B048-63FD11629C7C}"/>
              </a:ext>
            </a:extLst>
          </p:cNvPr>
          <p:cNvSpPr/>
          <p:nvPr/>
        </p:nvSpPr>
        <p:spPr bwMode="auto">
          <a:xfrm rot="5400000">
            <a:off x="6402228" y="3252287"/>
            <a:ext cx="309382" cy="518793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34257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B02F8C-A7F5-D94B-E0F2-86939DC4A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bottles with liquid in a beaker&#10;&#10;AI-generated content may be incorrect.">
            <a:extLst>
              <a:ext uri="{FF2B5EF4-FFF2-40B4-BE49-F238E27FC236}">
                <a16:creationId xmlns:a16="http://schemas.microsoft.com/office/drawing/2014/main" id="{BD45536F-8E35-EF06-EED3-D620AE198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16632"/>
            <a:ext cx="8348443" cy="2736304"/>
          </a:xfrm>
          <a:prstGeom prst="rect">
            <a:avLst/>
          </a:prstGeom>
        </p:spPr>
      </p:pic>
      <p:sp>
        <p:nvSpPr>
          <p:cNvPr id="12" name="Down Arrow 11">
            <a:extLst>
              <a:ext uri="{FF2B5EF4-FFF2-40B4-BE49-F238E27FC236}">
                <a16:creationId xmlns:a16="http://schemas.microsoft.com/office/drawing/2014/main" id="{C2315E45-B607-34A9-0149-983B22795AEB}"/>
              </a:ext>
            </a:extLst>
          </p:cNvPr>
          <p:cNvSpPr/>
          <p:nvPr/>
        </p:nvSpPr>
        <p:spPr bwMode="auto">
          <a:xfrm rot="18613057">
            <a:off x="2961570" y="2047745"/>
            <a:ext cx="576064" cy="2084550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3" name="Down Arrow 12">
            <a:extLst>
              <a:ext uri="{FF2B5EF4-FFF2-40B4-BE49-F238E27FC236}">
                <a16:creationId xmlns:a16="http://schemas.microsoft.com/office/drawing/2014/main" id="{75050557-61CA-32BE-0B4C-8342AB82879B}"/>
              </a:ext>
            </a:extLst>
          </p:cNvPr>
          <p:cNvSpPr/>
          <p:nvPr/>
        </p:nvSpPr>
        <p:spPr bwMode="auto">
          <a:xfrm rot="5400000">
            <a:off x="6310562" y="5298976"/>
            <a:ext cx="144016" cy="43651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4" name="Down Arrow 13">
            <a:extLst>
              <a:ext uri="{FF2B5EF4-FFF2-40B4-BE49-F238E27FC236}">
                <a16:creationId xmlns:a16="http://schemas.microsoft.com/office/drawing/2014/main" id="{747EFEB1-DBA8-CF3A-4AB8-311662AA0347}"/>
              </a:ext>
            </a:extLst>
          </p:cNvPr>
          <p:cNvSpPr/>
          <p:nvPr/>
        </p:nvSpPr>
        <p:spPr bwMode="auto">
          <a:xfrm rot="5400000">
            <a:off x="6302424" y="4722912"/>
            <a:ext cx="144016" cy="43651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20130EBE-41DE-94FD-8BDB-5C4A9775AE61}"/>
              </a:ext>
            </a:extLst>
          </p:cNvPr>
          <p:cNvSpPr/>
          <p:nvPr/>
        </p:nvSpPr>
        <p:spPr bwMode="auto">
          <a:xfrm rot="5400000">
            <a:off x="6302424" y="4146848"/>
            <a:ext cx="144016" cy="436512"/>
          </a:xfrm>
          <a:prstGeom prst="downArrow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9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7" name="Picture 16" descr="A screenshot of a phone&#10;&#10;AI-generated content may be incorrect.">
            <a:extLst>
              <a:ext uri="{FF2B5EF4-FFF2-40B4-BE49-F238E27FC236}">
                <a16:creationId xmlns:a16="http://schemas.microsoft.com/office/drawing/2014/main" id="{30AF0EC3-3DF2-19C9-DC4D-65DF687606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7717" y="3612594"/>
            <a:ext cx="20193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078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120710-ED8F-4178-5524-9F4B7B7E0F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D277E9E8-C093-97F3-5C28-2C126DFAB3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7544" y="2492896"/>
            <a:ext cx="8352928" cy="1143000"/>
          </a:xfrm>
        </p:spPr>
        <p:txBody>
          <a:bodyPr/>
          <a:lstStyle/>
          <a:p>
            <a:pPr eaLnBrk="1" hangingPunct="1"/>
            <a: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  <a:t>Tools demo</a:t>
            </a:r>
            <a:br>
              <a:rPr lang="en-US" sz="7000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sz="3000" dirty="0">
                <a:latin typeface="Arial" charset="0"/>
                <a:ea typeface="ＭＳ Ｐゴシック" charset="0"/>
                <a:cs typeface="ＭＳ Ｐゴシック" charset="0"/>
              </a:rPr>
              <a:t>including stocktaking &amp; year groups</a:t>
            </a:r>
          </a:p>
        </p:txBody>
      </p:sp>
    </p:spTree>
    <p:extLst>
      <p:ext uri="{BB962C8B-B14F-4D97-AF65-F5344CB8AC3E}">
        <p14:creationId xmlns:p14="http://schemas.microsoft.com/office/powerpoint/2010/main" val="1277759718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9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112162</TotalTime>
  <Words>388</Words>
  <Application>Microsoft Macintosh PowerPoint</Application>
  <PresentationFormat>On-screen Show (4:3)</PresentationFormat>
  <Paragraphs>94</Paragraphs>
  <Slides>31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Blank Presentation</vt:lpstr>
      <vt:lpstr>RiskAssess: new features, best practices and tips </vt:lpstr>
      <vt:lpstr>New features </vt:lpstr>
      <vt:lpstr>PowerPoint Presentation</vt:lpstr>
      <vt:lpstr>PowerPoint Presentation</vt:lpstr>
      <vt:lpstr>Catching forgotten signatures!</vt:lpstr>
      <vt:lpstr>PowerPoint Presentation</vt:lpstr>
      <vt:lpstr>PowerPoint Presentation</vt:lpstr>
      <vt:lpstr>PowerPoint Presentation</vt:lpstr>
      <vt:lpstr>Tools demo including stocktaking &amp; year groups</vt:lpstr>
      <vt:lpstr>  Share Superuser  Create a library of risk assessments to share between schools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Best practices</vt:lpstr>
      <vt:lpstr>PowerPoint Presentation</vt:lpstr>
      <vt:lpstr>Multiple classes on    ONE SINGLE  .    Risk Assessment  </vt:lpstr>
      <vt:lpstr>PowerPoint Presentation</vt:lpstr>
      <vt:lpstr>PowerPoint Presentation</vt:lpstr>
      <vt:lpstr>PowerPoint Presentation</vt:lpstr>
      <vt:lpstr>Future Plans</vt:lpstr>
      <vt:lpstr>Chemical Inventory/Register</vt:lpstr>
      <vt:lpstr>PowerPoint Presentation</vt:lpstr>
      <vt:lpstr>Tips &amp; Tricks</vt:lpstr>
      <vt:lpstr>PowerPoint Presentation</vt:lpstr>
      <vt:lpstr>PowerPoint Presentation</vt:lpstr>
      <vt:lpstr>Menu</vt:lpstr>
      <vt:lpstr>Questions?</vt:lpstr>
    </vt:vector>
  </TitlesOfParts>
  <Company>CEIC UNSW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Risk assessment and control of risks</dc:title>
  <dc:creator>Phillip Crisp</dc:creator>
  <cp:lastModifiedBy>Phillip Crisp</cp:lastModifiedBy>
  <cp:revision>428</cp:revision>
  <cp:lastPrinted>2024-09-13T05:43:27Z</cp:lastPrinted>
  <dcterms:created xsi:type="dcterms:W3CDTF">2008-09-14T02:46:40Z</dcterms:created>
  <dcterms:modified xsi:type="dcterms:W3CDTF">2026-02-24T23:59:58Z</dcterms:modified>
</cp:coreProperties>
</file>