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331" r:id="rId4"/>
    <p:sldId id="328" r:id="rId5"/>
    <p:sldId id="329" r:id="rId6"/>
    <p:sldId id="332" r:id="rId7"/>
    <p:sldId id="297" r:id="rId8"/>
    <p:sldId id="334" r:id="rId9"/>
    <p:sldId id="319" r:id="rId10"/>
    <p:sldId id="338" r:id="rId11"/>
    <p:sldId id="273" r:id="rId12"/>
    <p:sldId id="336" r:id="rId13"/>
    <p:sldId id="337" r:id="rId14"/>
    <p:sldId id="266" r:id="rId15"/>
    <p:sldId id="335" r:id="rId16"/>
    <p:sldId id="312" r:id="rId17"/>
    <p:sldId id="322" r:id="rId18"/>
    <p:sldId id="325" r:id="rId19"/>
    <p:sldId id="30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4"/>
  </p:normalViewPr>
  <p:slideViewPr>
    <p:cSldViewPr>
      <p:cViewPr varScale="1">
        <p:scale>
          <a:sx n="124" d="100"/>
          <a:sy n="124" d="100"/>
        </p:scale>
        <p:origin x="1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BF0FA-31A7-984E-A2F6-3658BE4DD06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124677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BF0FA-31A7-984E-A2F6-3658BE4DD06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69325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2270E-3EFF-4549-B03E-7E8913BBCF0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BD0EF9-2CF0-C445-8961-58B48BB593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om.au/info/primary/abou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0WJp30fTDw" TargetMode="External"/><Relationship Id="rId5" Type="http://schemas.openxmlformats.org/officeDocument/2006/relationships/hyperlink" Target="https://www.riskassess.com.au/docs/PRABrochure.pdf" TargetMode="External"/><Relationship Id="rId4" Type="http://schemas.openxmlformats.org/officeDocument/2006/relationships/hyperlink" Target="https://www.riskassess.com.au/info/primary_abou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Risks in Primary Science investigations and how to minimize them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33375"/>
            <a:ext cx="9107488" cy="12239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Safety requirements in the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NSW Syllabus for Science and Technology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4"/>
            <a:ext cx="8496498" cy="511259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Early Stage 1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• develop safe skills when using materials and equipment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Stage 1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• make safe choices when using materials and equipment</a:t>
            </a:r>
            <a:endParaRPr lang="en-US" sz="2400" spc="-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spc="-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	Stage 2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• use appropriate materials and equipment safely (ACSIS054, ACSIS065)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spc="-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	Stage 3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• identify potential risks in planning investigations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	• manage resources safely (ACSIS086, ACSIS103)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spc="-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8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6" y="1121570"/>
            <a:ext cx="8334064" cy="555096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</a:t>
            </a:r>
            <a:r>
              <a:rPr lang="en-AU" sz="2400" b="1" dirty="0"/>
              <a:t> methylated spirits</a:t>
            </a:r>
          </a:p>
          <a:p>
            <a:pPr marL="0" indent="0">
              <a:buNone/>
            </a:pPr>
            <a:r>
              <a:rPr lang="en-AU" sz="2400" dirty="0"/>
              <a:t>  lighter fluid, petrol, mineral turps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hot water</a:t>
            </a:r>
          </a:p>
          <a:p>
            <a:pPr marL="0" indent="0">
              <a:buNone/>
            </a:pPr>
            <a:r>
              <a:rPr lang="en-AU" sz="2400" dirty="0"/>
              <a:t>• dry ice</a:t>
            </a: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art materials</a:t>
            </a:r>
            <a:br>
              <a:rPr lang="en-AU" sz="2400" dirty="0"/>
            </a:br>
            <a:r>
              <a:rPr lang="en-AU" sz="2400" dirty="0"/>
              <a:t>  (</a:t>
            </a:r>
            <a:r>
              <a:rPr lang="en-AU" sz="2400" dirty="0" err="1"/>
              <a:t>texta</a:t>
            </a:r>
            <a:r>
              <a:rPr lang="en-AU" sz="2400" dirty="0"/>
              <a:t> pens, paint sprays, white out,</a:t>
            </a:r>
          </a:p>
          <a:p>
            <a:pPr marL="0" indent="0">
              <a:buNone/>
            </a:pPr>
            <a:r>
              <a:rPr lang="en-AU" sz="2400" dirty="0"/>
              <a:t>  tie dyes, glues)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Students eating chemicals (esp. K-2)</a:t>
            </a:r>
          </a:p>
          <a:p>
            <a:pPr marL="0" indent="0">
              <a:buNone/>
            </a:pPr>
            <a:r>
              <a:rPr lang="en-AU" sz="2400" dirty="0"/>
              <a:t>e.g. medicines in first-aid box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3835540" cy="1080120"/>
          </a:xfrm>
        </p:spPr>
        <p:txBody>
          <a:bodyPr anchor="t"/>
          <a:lstStyle/>
          <a:p>
            <a:r>
              <a:rPr lang="en-AU" sz="3600" dirty="0"/>
              <a:t>Chemicals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040D3A9-F39C-7741-842D-072ABC38E9FD}"/>
              </a:ext>
            </a:extLst>
          </p:cNvPr>
          <p:cNvSpPr/>
          <p:nvPr/>
        </p:nvSpPr>
        <p:spPr bwMode="auto">
          <a:xfrm>
            <a:off x="6697536" y="1383419"/>
            <a:ext cx="360040" cy="1800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E7B11-99A6-23C0-A699-108DCE0EF820}"/>
              </a:ext>
            </a:extLst>
          </p:cNvPr>
          <p:cNvSpPr/>
          <p:nvPr/>
        </p:nvSpPr>
        <p:spPr bwMode="auto">
          <a:xfrm>
            <a:off x="6697536" y="3415419"/>
            <a:ext cx="366390" cy="15678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8E06E7F-9BD2-6819-5ECA-277896E887F9}"/>
              </a:ext>
            </a:extLst>
          </p:cNvPr>
          <p:cNvSpPr/>
          <p:nvPr/>
        </p:nvSpPr>
        <p:spPr bwMode="auto">
          <a:xfrm>
            <a:off x="6679348" y="5358433"/>
            <a:ext cx="328128" cy="821888"/>
          </a:xfrm>
          <a:prstGeom prst="rightBrace">
            <a:avLst>
              <a:gd name="adj1" fmla="val 8333"/>
              <a:gd name="adj2" fmla="val 521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9BA6A8-C319-403B-8FEA-A4038C278085}"/>
              </a:ext>
            </a:extLst>
          </p:cNvPr>
          <p:cNvSpPr txBox="1">
            <a:spLocks/>
          </p:cNvSpPr>
          <p:nvPr/>
        </p:nvSpPr>
        <p:spPr bwMode="auto">
          <a:xfrm>
            <a:off x="6953656" y="1988840"/>
            <a:ext cx="15121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burns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B719B1-0EFE-76A9-121E-D500ECC7DBF5}"/>
              </a:ext>
            </a:extLst>
          </p:cNvPr>
          <p:cNvSpPr txBox="1">
            <a:spLocks/>
          </p:cNvSpPr>
          <p:nvPr/>
        </p:nvSpPr>
        <p:spPr bwMode="auto">
          <a:xfrm>
            <a:off x="7057576" y="3897053"/>
            <a:ext cx="17276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allergies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48578-3517-5BB8-F25A-0F7E00B01ECD}"/>
              </a:ext>
            </a:extLst>
          </p:cNvPr>
          <p:cNvSpPr txBox="1">
            <a:spLocks/>
          </p:cNvSpPr>
          <p:nvPr/>
        </p:nvSpPr>
        <p:spPr bwMode="auto">
          <a:xfrm>
            <a:off x="6996016" y="5464894"/>
            <a:ext cx="20162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poisoning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BB84C-524A-AF36-727C-62F1BA19AB87}"/>
              </a:ext>
            </a:extLst>
          </p:cNvPr>
          <p:cNvSpPr txBox="1"/>
          <p:nvPr/>
        </p:nvSpPr>
        <p:spPr>
          <a:xfrm>
            <a:off x="678176" y="6274981"/>
            <a:ext cx="823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Food-grade chemicals are usually safe, except for allergies</a:t>
            </a:r>
          </a:p>
        </p:txBody>
      </p:sp>
    </p:spTree>
    <p:extLst>
      <p:ext uri="{BB962C8B-B14F-4D97-AF65-F5344CB8AC3E}">
        <p14:creationId xmlns:p14="http://schemas.microsoft.com/office/powerpoint/2010/main" val="24701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6552728" cy="511256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 hot objects, e.g. hotplate, stove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sharp objects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</a:t>
            </a:r>
            <a:r>
              <a:rPr lang="en-AU" sz="2400" b="1" dirty="0"/>
              <a:t>button batteries (swallowing may be fatal)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• short-circuited batteries</a:t>
            </a:r>
          </a:p>
          <a:p>
            <a:pPr marL="0" indent="0">
              <a:buNone/>
            </a:pPr>
            <a:r>
              <a:rPr lang="en-AU" sz="2400" dirty="0"/>
              <a:t>• hot glue guns</a:t>
            </a:r>
          </a:p>
          <a:p>
            <a:pPr marL="0" indent="0">
              <a:buNone/>
            </a:pPr>
            <a:r>
              <a:rPr lang="en-AU" sz="2400" dirty="0"/>
              <a:t>• sharp objects</a:t>
            </a:r>
          </a:p>
          <a:p>
            <a:pPr marL="0" indent="0">
              <a:buNone/>
            </a:pPr>
            <a:r>
              <a:rPr lang="en-AU" sz="2400" dirty="0"/>
              <a:t>• latex gloves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Equipment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340768"/>
            <a:ext cx="6552728" cy="5328592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Extreme allergic reactions to foods:</a:t>
            </a:r>
          </a:p>
          <a:p>
            <a:pPr marL="0" indent="0">
              <a:buNone/>
            </a:pPr>
            <a:r>
              <a:rPr lang="en-AU" sz="2000" dirty="0"/>
              <a:t>• </a:t>
            </a:r>
            <a:r>
              <a:rPr lang="en-AU" sz="2000" b="1" dirty="0"/>
              <a:t>peanuts, peanut oil, peanut products</a:t>
            </a:r>
            <a:endParaRPr lang="en-AU" sz="1000" b="1" dirty="0"/>
          </a:p>
          <a:p>
            <a:pPr marL="0" indent="0">
              <a:buNone/>
            </a:pPr>
            <a:r>
              <a:rPr lang="en-AU" sz="2000" dirty="0"/>
              <a:t>• tree nuts</a:t>
            </a:r>
          </a:p>
          <a:p>
            <a:pPr marL="0" indent="0">
              <a:buNone/>
            </a:pPr>
            <a:r>
              <a:rPr lang="en-AU" sz="2000" dirty="0"/>
              <a:t>• shellfish and crustaceans (including sea monkeys)</a:t>
            </a:r>
          </a:p>
          <a:p>
            <a:pPr marL="0" indent="0">
              <a:buNone/>
            </a:pPr>
            <a:r>
              <a:rPr lang="en-AU" sz="2000" dirty="0"/>
              <a:t>and, less commonly, to</a:t>
            </a:r>
          </a:p>
          <a:p>
            <a:pPr marL="0" indent="0">
              <a:buNone/>
            </a:pPr>
            <a:r>
              <a:rPr lang="en-AU" sz="2000" dirty="0"/>
              <a:t>eggs, milk, wheat, soy, fish, sesame, . . . 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000" dirty="0"/>
              <a:t>• rhus (leaves, stems)</a:t>
            </a:r>
          </a:p>
          <a:p>
            <a:pPr marL="0" indent="0">
              <a:buNone/>
            </a:pPr>
            <a:r>
              <a:rPr lang="en-AU" sz="2000" dirty="0"/>
              <a:t>• London plane tree (trichomes)</a:t>
            </a:r>
          </a:p>
          <a:p>
            <a:pPr marL="0" indent="0">
              <a:buNone/>
            </a:pPr>
            <a:r>
              <a:rPr lang="en-AU" sz="2000" dirty="0"/>
              <a:t>• pollens and moulds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Animal bites and stings</a:t>
            </a:r>
          </a:p>
          <a:p>
            <a:pPr marL="0" indent="0">
              <a:buNone/>
            </a:pPr>
            <a:r>
              <a:rPr lang="en-AU" sz="2000" dirty="0"/>
              <a:t>e.g. ticks, leeches, bees, pet animals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Biological materials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E4337D7D-F630-7D03-5247-322D5A6E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12768" cy="1124744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/>
              <a:t>Cleaning chemicals</a:t>
            </a:r>
            <a:br>
              <a:rPr lang="en-US" altLang="en-US" sz="3600" dirty="0"/>
            </a:br>
            <a:r>
              <a:rPr lang="en-US" altLang="en-US" sz="2400" dirty="0"/>
              <a:t>(should be kept away from students!)</a:t>
            </a:r>
            <a:endParaRPr lang="en-US" altLang="en-US" dirty="0"/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BFAABD76-1FF0-DCCC-F690-89289778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29408"/>
            <a:ext cx="84470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• bleach</a:t>
            </a:r>
          </a:p>
          <a:p>
            <a:pPr>
              <a:buFontTx/>
              <a:buChar char="•"/>
            </a:pPr>
            <a:r>
              <a:rPr lang="en-US" altLang="en-US" dirty="0"/>
              <a:t> dishwashing powder, caustic soda (for drains)</a:t>
            </a:r>
          </a:p>
          <a:p>
            <a:pPr>
              <a:buFontTx/>
              <a:buChar char="•"/>
            </a:pPr>
            <a:r>
              <a:rPr lang="en-US" altLang="en-US" dirty="0"/>
              <a:t> ammonia-based cleaners</a:t>
            </a:r>
          </a:p>
          <a:p>
            <a:pPr>
              <a:buFontTx/>
              <a:buChar char="•"/>
            </a:pPr>
            <a:r>
              <a:rPr lang="en-US" altLang="en-US" dirty="0"/>
              <a:t> oven sprays, often strongly alkaline</a:t>
            </a:r>
          </a:p>
          <a:p>
            <a:pPr>
              <a:buFontTx/>
              <a:buChar char="•"/>
            </a:pPr>
            <a:r>
              <a:rPr lang="en-US" altLang="en-US" dirty="0"/>
              <a:t> solvents, many highly flammable and/or toxic</a:t>
            </a:r>
          </a:p>
          <a:p>
            <a:pPr>
              <a:buFontTx/>
              <a:buChar char="•"/>
            </a:pPr>
            <a:r>
              <a:rPr lang="en-US" altLang="en-US" dirty="0"/>
              <a:t> graffiti remover</a:t>
            </a:r>
          </a:p>
          <a:p>
            <a:pPr>
              <a:buFontTx/>
              <a:buChar char="•"/>
            </a:pPr>
            <a:r>
              <a:rPr lang="en-US" altLang="en-US" dirty="0"/>
              <a:t> methylated spirits</a:t>
            </a:r>
          </a:p>
          <a:p>
            <a:endParaRPr lang="en-US" altLang="en-US" dirty="0"/>
          </a:p>
          <a:p>
            <a:r>
              <a:rPr lang="en-US" altLang="en-US" dirty="0"/>
              <a:t>Major risks are</a:t>
            </a:r>
          </a:p>
          <a:p>
            <a:pPr>
              <a:buFontTx/>
              <a:buChar char="•"/>
            </a:pPr>
            <a:r>
              <a:rPr lang="en-US" altLang="en-US" dirty="0"/>
              <a:t> highly alkaline materials, e.g. dishwashing powder in eye</a:t>
            </a:r>
          </a:p>
          <a:p>
            <a:pPr>
              <a:buFontTx/>
              <a:buChar char="•"/>
            </a:pPr>
            <a:r>
              <a:rPr lang="en-US" altLang="en-US" dirty="0"/>
              <a:t> allergic reactions</a:t>
            </a:r>
          </a:p>
          <a:p>
            <a:endParaRPr lang="en-US" altLang="en-US" dirty="0"/>
          </a:p>
          <a:p>
            <a:r>
              <a:rPr lang="en-US" altLang="en-US" i="1" dirty="0"/>
              <a:t>Primary schools may have cleaning materials in classrooms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276872"/>
            <a:ext cx="7505459" cy="3456384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Helps with</a:t>
            </a:r>
          </a:p>
          <a:p>
            <a:pPr marL="0" indent="0">
              <a:buNone/>
            </a:pPr>
            <a:endParaRPr lang="en-A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advice on potential hazards:</a:t>
            </a:r>
            <a:br>
              <a:rPr lang="en-AU" sz="2800" dirty="0"/>
            </a:br>
            <a:r>
              <a:rPr lang="en-AU" sz="2800" dirty="0"/>
              <a:t>chemicals, equipment, biological</a:t>
            </a:r>
            <a:br>
              <a:rPr lang="en-AU" sz="2800" dirty="0"/>
            </a:br>
            <a:r>
              <a:rPr lang="en-AU" sz="2800" dirty="0"/>
              <a:t>including allergies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risk assessments, as required by law</a:t>
            </a: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9EFE766-FDE6-0BB9-C500-82D100E2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" y="0"/>
            <a:ext cx="9129762" cy="16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5-21 at 3.1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37438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83968" y="0"/>
            <a:ext cx="1224136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creen Shot 2019-05-21 at 3.0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36504" cy="64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Primary RiskAssess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01"/>
            <a:ext cx="886142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Safety information and risk assessment system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Web based, easy and fast to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Designed for Primary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Quickly find, share and re-use risk assessments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3000" dirty="0">
                <a:latin typeface="Arial" charset="0"/>
                <a:ea typeface="ＭＳ Ｐゴシック" charset="0"/>
                <a:cs typeface="ＭＳ Ｐゴシック" charset="0"/>
              </a:rPr>
              <a:t>Minimal paperwork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4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More information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about Primary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96" y="2173288"/>
            <a:ext cx="8856984" cy="45680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Website: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https://www.riskassess.com.au/info/primary</a:t>
            </a:r>
            <a:r>
              <a:rPr lang="en-US" sz="2400" b="1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endParaRPr lang="en-US" sz="2400" u="sng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Brochure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www.riskassess.com.au/docs/PRABrochure.pdf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Video: Getting started with Primary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https://www.youtube.com/watch?v=O0WJp30fTDw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presentation is available in (free) Learning Resources at: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www.riskassess.com.au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/info/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learning_resources</a:t>
            </a:r>
            <a:endParaRPr lang="en-US" sz="2400" u="sng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CA9C-CC63-33C6-199B-2FEE3C80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31168"/>
          </a:xfrm>
        </p:spPr>
        <p:txBody>
          <a:bodyPr/>
          <a:lstStyle/>
          <a:p>
            <a:r>
              <a:rPr lang="en-US" sz="3600" dirty="0"/>
              <a:t>Volcano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664E3-AC12-6C09-31A0-CF7F7566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6845279" cy="5112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7C038-C527-D2F8-FA3A-FDF5F1AB4FBA}"/>
              </a:ext>
            </a:extLst>
          </p:cNvPr>
          <p:cNvSpPr txBox="1"/>
          <p:nvPr/>
        </p:nvSpPr>
        <p:spPr>
          <a:xfrm>
            <a:off x="899592" y="6525344"/>
            <a:ext cx="6773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www.thoughtco.com</a:t>
            </a:r>
            <a:r>
              <a:rPr lang="en-US" sz="800" dirty="0"/>
              <a:t>/baking-soda-volcano-science-fair-project-602202</a:t>
            </a:r>
          </a:p>
        </p:txBody>
      </p:sp>
    </p:spTree>
    <p:extLst>
      <p:ext uri="{BB962C8B-B14F-4D97-AF65-F5344CB8AC3E}">
        <p14:creationId xmlns:p14="http://schemas.microsoft.com/office/powerpoint/2010/main" val="27458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2011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behaviour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allergies,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(NOT book “risk assessment”, tick sheet,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648072"/>
          </a:xfrm>
        </p:spPr>
        <p:txBody>
          <a:bodyPr anchor="t"/>
          <a:lstStyle/>
          <a:p>
            <a:r>
              <a:rPr lang="en-AU" sz="4800" dirty="0"/>
              <a:t>How will we ever do that?</a:t>
            </a:r>
            <a:br>
              <a:rPr lang="en-AU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032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310344"/>
            <a:ext cx="7704856" cy="6237312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Be aware of the</a:t>
            </a:r>
          </a:p>
          <a:p>
            <a:pPr marL="0" indent="0">
              <a:buNone/>
            </a:pPr>
            <a:r>
              <a:rPr lang="en-AU" sz="2800" dirty="0"/>
              <a:t>• chemicals</a:t>
            </a:r>
          </a:p>
          <a:p>
            <a:pPr marL="0" indent="0">
              <a:buNone/>
            </a:pPr>
            <a:r>
              <a:rPr lang="en-AU" sz="2800" dirty="0"/>
              <a:t>• equipment</a:t>
            </a:r>
          </a:p>
          <a:p>
            <a:pPr marL="0" indent="0">
              <a:buNone/>
            </a:pPr>
            <a:r>
              <a:rPr lang="en-AU" sz="2800" dirty="0"/>
              <a:t>• biological materials</a:t>
            </a:r>
          </a:p>
          <a:p>
            <a:pPr marL="0" indent="0">
              <a:buNone/>
            </a:pPr>
            <a:r>
              <a:rPr lang="en-AU" sz="2800" dirty="0"/>
              <a:t>most likely to cause injury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Use reliable sources of safety information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 marL="0" indent="0">
              <a:buNone/>
            </a:pPr>
            <a:r>
              <a:rPr lang="en-AU" sz="2800" dirty="0"/>
              <a:t>Try out the experiment beforehand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Carry out risk assessments as required by law</a:t>
            </a:r>
          </a:p>
          <a:p>
            <a:pPr marL="0" indent="0">
              <a:buNone/>
            </a:pPr>
            <a:r>
              <a:rPr lang="en-AU" sz="2800" dirty="0"/>
              <a:t>e.g. use Primary </a:t>
            </a:r>
            <a:r>
              <a:rPr lang="en-AU" sz="2800" dirty="0" err="1"/>
              <a:t>RiskAssess</a:t>
            </a:r>
            <a:r>
              <a:rPr lang="en-AU" sz="2800" dirty="0"/>
              <a:t> </a:t>
            </a:r>
          </a:p>
          <a:p>
            <a:pPr marL="0" indent="0">
              <a:buNone/>
            </a:pPr>
            <a:r>
              <a:rPr lang="en-AU" sz="2800" dirty="0"/>
              <a:t>and introduce control measures, if needed</a:t>
            </a: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60" y="764704"/>
            <a:ext cx="7772400" cy="648072"/>
          </a:xfrm>
        </p:spPr>
        <p:txBody>
          <a:bodyPr anchor="t"/>
          <a:lstStyle/>
          <a:p>
            <a:r>
              <a:rPr lang="en-AU" sz="3600" dirty="0"/>
              <a:t>Teacher challenges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204864"/>
            <a:ext cx="6984776" cy="324036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Lack of familiarity with chemicals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Fear of injuries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Limited understanding of science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33375"/>
            <a:ext cx="9107488" cy="12239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Safety requirements in the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Australian Curriculum for Science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903605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3-4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Safely use appropriate materials, tools or equipment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. . (C)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Discussing safety rules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 equipment and procedures (E) (Students) discuss ways to safely use equipment . . (A)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5-6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Use equipment and materials safely,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identifying potential risks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(C)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Discussing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possible hazards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involved in conducting investigations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how these risks can be reduced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(E)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(Students) describe potential safety risks when planning methods (A)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= Content description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 = Elaboration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= Achievement standard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7577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28761</TotalTime>
  <Words>1076</Words>
  <Application>Microsoft Macintosh PowerPoint</Application>
  <PresentationFormat>On-screen Show (4:3)</PresentationFormat>
  <Paragraphs>175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Blank Presentation</vt:lpstr>
      <vt:lpstr>Picture</vt:lpstr>
      <vt:lpstr>Risks in Primary Science investigations and how to minimize them</vt:lpstr>
      <vt:lpstr>21 November 2022 Manly West Public School </vt:lpstr>
      <vt:lpstr>What happened? </vt:lpstr>
      <vt:lpstr>Work Health &amp; Safety Act 2011</vt:lpstr>
      <vt:lpstr>PowerPoint Presentation</vt:lpstr>
      <vt:lpstr>How will we ever do that? </vt:lpstr>
      <vt:lpstr>PowerPoint Presentation</vt:lpstr>
      <vt:lpstr>Teacher challenges </vt:lpstr>
      <vt:lpstr>Safety requirements in the  Australian Curriculum for Science</vt:lpstr>
      <vt:lpstr>Safety requirements in the  NSW Syllabus for Science and Technology</vt:lpstr>
      <vt:lpstr>Chemicals most likely to cause injury </vt:lpstr>
      <vt:lpstr>Equipment most likely to cause injury </vt:lpstr>
      <vt:lpstr>Biological materials most likely to cause injury </vt:lpstr>
      <vt:lpstr>Cleaning chemicals (should be kept away from students!)</vt:lpstr>
      <vt:lpstr>PowerPoint Presentation</vt:lpstr>
      <vt:lpstr>PowerPoint Presentation</vt:lpstr>
      <vt:lpstr>Primary RiskAssess</vt:lpstr>
      <vt:lpstr>More information about Primary RiskAssess</vt:lpstr>
      <vt:lpstr>Volcano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216</cp:revision>
  <cp:lastPrinted>2008-09-18T23:01:23Z</cp:lastPrinted>
  <dcterms:created xsi:type="dcterms:W3CDTF">2008-09-14T02:46:40Z</dcterms:created>
  <dcterms:modified xsi:type="dcterms:W3CDTF">2023-06-18T03:10:55Z</dcterms:modified>
</cp:coreProperties>
</file>